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sldIdLst>
    <p:sldId id="256" r:id="rId5"/>
    <p:sldId id="259" r:id="rId6"/>
    <p:sldId id="260" r:id="rId7"/>
    <p:sldId id="261" r:id="rId8"/>
    <p:sldId id="262" r:id="rId9"/>
    <p:sldId id="264" r:id="rId10"/>
    <p:sldId id="263" r:id="rId11"/>
    <p:sldId id="266" r:id="rId12"/>
    <p:sldId id="265" r:id="rId13"/>
    <p:sldId id="267" r:id="rId14"/>
    <p:sldId id="268" r:id="rId15"/>
    <p:sldId id="291" r:id="rId16"/>
    <p:sldId id="279" r:id="rId17"/>
    <p:sldId id="280" r:id="rId18"/>
    <p:sldId id="281" r:id="rId19"/>
    <p:sldId id="288" r:id="rId20"/>
    <p:sldId id="289" r:id="rId21"/>
    <p:sldId id="282" r:id="rId22"/>
    <p:sldId id="290" r:id="rId23"/>
    <p:sldId id="283" r:id="rId24"/>
    <p:sldId id="284" r:id="rId25"/>
    <p:sldId id="285" r:id="rId26"/>
    <p:sldId id="286" r:id="rId27"/>
    <p:sldId id="287" r:id="rId28"/>
    <p:sldId id="293" r:id="rId29"/>
    <p:sldId id="270" r:id="rId30"/>
    <p:sldId id="272" r:id="rId31"/>
    <p:sldId id="273" r:id="rId32"/>
    <p:sldId id="274" r:id="rId33"/>
    <p:sldId id="269" r:id="rId34"/>
    <p:sldId id="271" r:id="rId35"/>
    <p:sldId id="275" r:id="rId36"/>
    <p:sldId id="276" r:id="rId37"/>
    <p:sldId id="277" r:id="rId38"/>
    <p:sldId id="258" r:id="rId39"/>
    <p:sldId id="278" r:id="rId40"/>
    <p:sldId id="257" r:id="rId41"/>
    <p:sldId id="292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27"/>
    <a:srgbClr val="455565"/>
    <a:srgbClr val="16468C"/>
    <a:srgbClr val="FFD361"/>
    <a:srgbClr val="00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9132C5-D6F6-4BA4-BFC8-A4C31942EAF6}" v="883" dt="2020-10-08T11:48:26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92" autoAdjust="0"/>
  </p:normalViewPr>
  <p:slideViewPr>
    <p:cSldViewPr snapToGrid="0">
      <p:cViewPr varScale="1">
        <p:scale>
          <a:sx n="88" d="100"/>
          <a:sy n="88" d="100"/>
        </p:scale>
        <p:origin x="684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B4B13-46CE-4D44-8F24-C5A2665A028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A12B0-9A02-4623-BBEB-1873FD19A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6177604" y="-7596"/>
            <a:ext cx="2286693" cy="1375664"/>
            <a:chOff x="6177603" y="-10127"/>
            <a:chExt cx="2286693" cy="1834218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178296" y="-4709"/>
              <a:ext cx="2286000" cy="18288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 userDrawn="1"/>
          </p:nvSpPr>
          <p:spPr>
            <a:xfrm>
              <a:off x="6178296" y="-10127"/>
              <a:ext cx="2286000" cy="1834217"/>
            </a:xfrm>
            <a:prstGeom prst="rect">
              <a:avLst/>
            </a:prstGeom>
            <a:solidFill>
              <a:srgbClr val="164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1" t="28111" r="13383" b="13651"/>
            <a:stretch/>
          </p:blipFill>
          <p:spPr>
            <a:xfrm>
              <a:off x="6177603" y="-643"/>
              <a:ext cx="2286001" cy="1824733"/>
            </a:xfrm>
            <a:prstGeom prst="rect">
              <a:avLst/>
            </a:prstGeom>
          </p:spPr>
        </p:pic>
      </p:grpSp>
      <p:sp>
        <p:nvSpPr>
          <p:cNvPr id="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330696" y="285750"/>
            <a:ext cx="1981200" cy="304800"/>
          </a:xfrm>
        </p:spPr>
        <p:txBody>
          <a:bodyPr vert="horz"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0" i="0">
                <a:solidFill>
                  <a:srgbClr val="FFFFFF"/>
                </a:solidFill>
                <a:latin typeface="Calibri Light"/>
                <a:cs typeface="Calibri Light"/>
              </a:defRPr>
            </a:lvl2pPr>
            <a:lvl3pPr>
              <a:defRPr sz="1200" b="0" i="0">
                <a:solidFill>
                  <a:srgbClr val="FFFFFF"/>
                </a:solidFill>
                <a:latin typeface="Calibri Light"/>
                <a:cs typeface="Calibri Light"/>
              </a:defRPr>
            </a:lvl3pPr>
            <a:lvl4pPr>
              <a:defRPr sz="1200" b="0" i="0">
                <a:solidFill>
                  <a:srgbClr val="FFFFFF"/>
                </a:solidFill>
                <a:latin typeface="Calibri Light"/>
                <a:cs typeface="Calibri Light"/>
              </a:defRPr>
            </a:lvl4pPr>
            <a:lvl5pPr>
              <a:defRPr sz="1200" b="0" i="0">
                <a:solidFill>
                  <a:srgbClr val="FFFFFF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330696" y="628986"/>
            <a:ext cx="1981200" cy="301752"/>
          </a:xfrm>
        </p:spPr>
        <p:txBody>
          <a:bodyPr vert="horz"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Presenter’s Title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330696" y="962974"/>
            <a:ext cx="1981200" cy="304800"/>
          </a:xfrm>
        </p:spPr>
        <p:txBody>
          <a:bodyPr vert="horz"/>
          <a:lstStyle>
            <a:lvl1pPr marL="0" indent="0">
              <a:buNone/>
              <a:defRPr sz="1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Presenter’s Contact Info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431131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75348"/>
            <a:ext cx="7772400" cy="122520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Copyright 2019 American Chemical Society. All rights reserved.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fld id="{60F2BFD9-8186-45B0-B6C1-BF723638F913}" type="datetime1">
              <a:rPr lang="en-US" smtClean="0"/>
              <a:t>11/30/2020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5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9034"/>
            <a:ext cx="8229600" cy="32918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Copyright 2019 American Chemical Society.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>
                <a:solidFill>
                  <a:schemeClr val="accent3"/>
                </a:solidFill>
              </a:defRPr>
            </a:lvl1pPr>
          </a:lstStyle>
          <a:p>
            <a:fld id="{D0E04479-72A1-426A-804A-2CC049AC2B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fld id="{7A77F039-0FEB-451B-B2A9-0B6A38AA4024}" type="datetime1">
              <a:rPr lang="en-US" smtClean="0"/>
              <a:t>11/30/2020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88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Copyright 2019 American Chemical Society.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>
                <a:solidFill>
                  <a:schemeClr val="accent3"/>
                </a:solidFill>
              </a:defRPr>
            </a:lvl1pPr>
          </a:lstStyle>
          <a:p>
            <a:fld id="{D0E04479-72A1-426A-804A-2CC049AC2B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fld id="{51BD311D-19AC-49A0-9727-ADF84070E912}" type="datetime1">
              <a:rPr lang="en-US" smtClean="0"/>
              <a:t>11/30/2020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8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Copyright 2019 American Chemical Society.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0E04479-72A1-426A-804A-2CC049AC2B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047750"/>
            <a:ext cx="7772400" cy="1676400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Separator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2818210"/>
            <a:ext cx="7772400" cy="112514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fld id="{2934ED94-2A7B-4205-BFD7-100E91B164A0}" type="datetime1">
              <a:rPr lang="en-US" smtClean="0"/>
              <a:t>11/30/2020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42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4038600" cy="3319272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2144"/>
            <a:ext cx="4038600" cy="3319272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Copyright 2019 American Chemical Society.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0E04479-72A1-426A-804A-2CC049AC2B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fld id="{642B1131-C94F-4DC0-A387-5F1073C95F1A}" type="datetime1">
              <a:rPr lang="en-US" smtClean="0"/>
              <a:t>11/30/2020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8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/Per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6177604" y="-7596"/>
            <a:ext cx="2286693" cy="1375664"/>
            <a:chOff x="6177603" y="-10127"/>
            <a:chExt cx="2286693" cy="1834218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178296" y="-4709"/>
              <a:ext cx="2286000" cy="18288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 userDrawn="1"/>
          </p:nvSpPr>
          <p:spPr>
            <a:xfrm>
              <a:off x="6178296" y="-10127"/>
              <a:ext cx="2286000" cy="1834217"/>
            </a:xfrm>
            <a:prstGeom prst="rect">
              <a:avLst/>
            </a:prstGeom>
            <a:solidFill>
              <a:srgbClr val="164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1" t="28111" r="13383" b="13651"/>
            <a:stretch/>
          </p:blipFill>
          <p:spPr>
            <a:xfrm>
              <a:off x="6177603" y="-643"/>
              <a:ext cx="2286001" cy="182473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4228"/>
            <a:ext cx="8022336" cy="6314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2848"/>
            <a:ext cx="8022336" cy="22639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Copyright 2019 American Chemical Society.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E04479-72A1-426A-804A-2CC049AC2B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345936" y="855726"/>
            <a:ext cx="1981200" cy="381000"/>
          </a:xfrm>
        </p:spPr>
        <p:txBody>
          <a:bodyPr vert="horz"/>
          <a:lstStyle>
            <a:lvl1pPr marL="0" indent="0">
              <a:buNone/>
              <a:defRPr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/>
              <a:buChar char="•"/>
              <a:defRPr sz="1200" b="0" i="0">
                <a:solidFill>
                  <a:schemeClr val="bg1"/>
                </a:solidFill>
                <a:latin typeface="Calibri Light"/>
                <a:cs typeface="Calibri Light"/>
              </a:defRPr>
            </a:lvl2pPr>
            <a:lvl3pPr marL="171450" indent="-171450">
              <a:buFont typeface="Arial"/>
              <a:buChar char="•"/>
              <a:defRPr sz="1200" b="0" i="0">
                <a:solidFill>
                  <a:schemeClr val="bg1"/>
                </a:solidFill>
                <a:latin typeface="Calibri Light"/>
                <a:cs typeface="Calibri Light"/>
              </a:defRPr>
            </a:lvl3pPr>
            <a:lvl4pPr marL="171450" indent="-171450">
              <a:buFont typeface="Arial"/>
              <a:buChar char="•"/>
              <a:defRPr sz="1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171450" indent="-171450">
              <a:buFont typeface="Arial"/>
              <a:buChar char="•"/>
              <a:defRPr sz="1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345936" y="285750"/>
            <a:ext cx="1981200" cy="533400"/>
          </a:xfrm>
        </p:spPr>
        <p:txBody>
          <a:bodyPr vert="horz"/>
          <a:lstStyle>
            <a:lvl1pPr marL="0" indent="0">
              <a:buNone/>
              <a:defRPr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Percent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fld id="{65DD9DC1-67AF-462E-839A-63ED85A721E0}" type="datetime1">
              <a:rPr lang="en-US" smtClean="0"/>
              <a:t>11/30/2020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0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5050" y="470536"/>
            <a:ext cx="5105400" cy="6358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25296"/>
            <a:ext cx="5111750" cy="322783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>
              <a:defRPr sz="1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600" dirty="0"/>
              <a:t>Second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Copyright 2019 American Chemical Society.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0E04479-72A1-426A-804A-2CC049AC2B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466344"/>
            <a:ext cx="2895600" cy="3982974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fld id="{BC58DC47-B027-4E61-96BA-2330545D93F7}" type="datetime1">
              <a:rPr lang="en-US" smtClean="0"/>
              <a:t>11/30/2020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2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1742"/>
            <a:ext cx="8229600" cy="655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3366"/>
            <a:ext cx="8229600" cy="3291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FC00B0-D1CD-403D-9E58-BAD892F48076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Copyright 2019 American Chemical Society.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E04479-72A1-426A-804A-2CC049AC2BC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14125" y="234847"/>
            <a:ext cx="8534400" cy="4685786"/>
            <a:chOff x="314125" y="234847"/>
            <a:chExt cx="8534400" cy="4685786"/>
          </a:xfrm>
        </p:grpSpPr>
        <p:sp>
          <p:nvSpPr>
            <p:cNvPr id="16" name="Rectangle 15"/>
            <p:cNvSpPr/>
            <p:nvPr userDrawn="1"/>
          </p:nvSpPr>
          <p:spPr>
            <a:xfrm>
              <a:off x="314125" y="234847"/>
              <a:ext cx="8534400" cy="4517841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5865441" y="4509153"/>
              <a:ext cx="1885115" cy="411480"/>
              <a:chOff x="5865441" y="4034400"/>
              <a:chExt cx="1885115" cy="411480"/>
            </a:xfrm>
          </p:grpSpPr>
          <p:sp>
            <p:nvSpPr>
              <p:cNvPr id="18" name="Rectangle 17"/>
              <p:cNvSpPr/>
              <p:nvPr userDrawn="1"/>
            </p:nvSpPr>
            <p:spPr>
              <a:xfrm>
                <a:off x="5865441" y="4103827"/>
                <a:ext cx="722376" cy="2926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1151" y="4034400"/>
                <a:ext cx="1759405" cy="4114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0066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60" r:id="rId6"/>
    <p:sldLayoutId id="2147483656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16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钱欣 博士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cqian@acs-i.org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3200" dirty="0"/>
              <a:t>如何通过</a:t>
            </a:r>
            <a:r>
              <a:rPr lang="en-US" altLang="zh-CN" sz="3200" dirty="0" err="1"/>
              <a:t>SciFinder</a:t>
            </a:r>
            <a:r>
              <a:rPr lang="en-US" altLang="zh-CN" sz="3200" baseline="30000" dirty="0" err="1"/>
              <a:t>n</a:t>
            </a:r>
            <a:r>
              <a:rPr lang="en-US" altLang="zh-CN" sz="3200" baseline="30000" dirty="0"/>
              <a:t> </a:t>
            </a:r>
            <a:r>
              <a:rPr lang="en-US" altLang="zh-CN" sz="3200" dirty="0"/>
              <a:t> </a:t>
            </a:r>
            <a:r>
              <a:rPr lang="zh-CN" altLang="en-US" sz="3200" dirty="0"/>
              <a:t>助力橡胶材料研发</a:t>
            </a:r>
            <a:br>
              <a:rPr lang="en-US" altLang="zh-CN" dirty="0"/>
            </a:br>
            <a:endParaRPr lang="en-US" baseline="30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2019 American Chemical Society.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78C306-D167-4254-AA58-CC9E7B3BA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5" y="3072383"/>
            <a:ext cx="1431131" cy="143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7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33A3-8AB2-4231-AEED-1257CC9EF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均为满足检索需求的结果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705FA-E885-4BD0-A011-22FA8DEDE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American Chemical Society.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748EE-95E9-4463-AE70-2ECEF369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687576-16B3-402A-881A-9E7719911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86"/>
          <a:stretch/>
        </p:blipFill>
        <p:spPr>
          <a:xfrm>
            <a:off x="457200" y="781708"/>
            <a:ext cx="7445829" cy="205923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0E9D73-CB6B-4C09-AF05-9819E680D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057" y="1246913"/>
            <a:ext cx="4877833" cy="365727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ACD1D3-5173-4170-86B9-56C15B57706D}"/>
              </a:ext>
            </a:extLst>
          </p:cNvPr>
          <p:cNvSpPr/>
          <p:nvPr/>
        </p:nvSpPr>
        <p:spPr>
          <a:xfrm>
            <a:off x="515257" y="2438400"/>
            <a:ext cx="1074057" cy="3338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AFF8C1-0AE6-40A2-A3C4-C729460C671B}"/>
              </a:ext>
            </a:extLst>
          </p:cNvPr>
          <p:cNvCxnSpPr/>
          <p:nvPr/>
        </p:nvCxnSpPr>
        <p:spPr>
          <a:xfrm>
            <a:off x="1647371" y="2571750"/>
            <a:ext cx="4372429" cy="839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13F218D-3A8F-47E6-B128-181A39A5187E}"/>
              </a:ext>
            </a:extLst>
          </p:cNvPr>
          <p:cNvSpPr/>
          <p:nvPr/>
        </p:nvSpPr>
        <p:spPr>
          <a:xfrm>
            <a:off x="6183086" y="3260908"/>
            <a:ext cx="1719943" cy="4184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06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A881E6-3B4E-4146-AA51-70D8932B6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05326"/>
            <a:ext cx="7141029" cy="343524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4D6749-4896-457F-BEEE-0CA5FFEFB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也可以在文献结果集中通过</a:t>
            </a:r>
            <a:r>
              <a:rPr lang="en-US" altLang="zh-CN" dirty="0"/>
              <a:t>Concept</a:t>
            </a:r>
            <a:r>
              <a:rPr lang="zh-CN" altLang="en-US" dirty="0"/>
              <a:t>检索快速概览各种包含“</a:t>
            </a:r>
            <a:r>
              <a:rPr lang="en-US" altLang="zh-CN" dirty="0"/>
              <a:t>process</a:t>
            </a:r>
            <a:r>
              <a:rPr lang="zh-CN" altLang="en-US" dirty="0"/>
              <a:t>”的关键术语，筛选文献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6AB5FF-9F12-49B8-8CCE-AF2FC3D25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American Chemical Society.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C2091-31C9-4F27-9F25-B5BCEDE9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DF8966-8E26-498A-96DF-5398A99CA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0" y="1387490"/>
            <a:ext cx="5232400" cy="221908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BC32A0-6935-41FD-BB17-68A0F1E2211D}"/>
              </a:ext>
            </a:extLst>
          </p:cNvPr>
          <p:cNvSpPr/>
          <p:nvPr/>
        </p:nvSpPr>
        <p:spPr>
          <a:xfrm>
            <a:off x="457200" y="3077029"/>
            <a:ext cx="1545771" cy="14006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653923-6416-47E7-957C-C4F0CE1121EF}"/>
              </a:ext>
            </a:extLst>
          </p:cNvPr>
          <p:cNvCxnSpPr>
            <a:stCxn id="7" idx="3"/>
          </p:cNvCxnSpPr>
          <p:nvPr/>
        </p:nvCxnSpPr>
        <p:spPr>
          <a:xfrm flipV="1">
            <a:off x="2002971" y="1930400"/>
            <a:ext cx="3251200" cy="184694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43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A5D4D-917E-42F7-A89E-A01F09A01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BBA46E-0F88-4603-BBA5-6B5C90C09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buClr>
                <a:srgbClr val="425563"/>
              </a:buClr>
            </a:pPr>
            <a:r>
              <a:rPr lang="zh-CN" altLang="en-US" sz="1200" dirty="0">
                <a:solidFill>
                  <a:srgbClr val="425563"/>
                </a:solidFill>
              </a:rPr>
              <a:t>检索物质，获得反应</a:t>
            </a:r>
            <a:endParaRPr lang="en-US" altLang="zh-CN" sz="1200" dirty="0">
              <a:solidFill>
                <a:srgbClr val="425563"/>
              </a:solidFill>
            </a:endParaRPr>
          </a:p>
          <a:p>
            <a:pPr lvl="1">
              <a:lnSpc>
                <a:spcPct val="150000"/>
              </a:lnSpc>
              <a:buClr>
                <a:srgbClr val="425563"/>
              </a:buClr>
            </a:pPr>
            <a:r>
              <a:rPr lang="zh-CN" altLang="en-US" sz="1200" dirty="0">
                <a:solidFill>
                  <a:srgbClr val="425563"/>
                </a:solidFill>
              </a:rPr>
              <a:t>可以通过物质在反应中的角色筛选反应</a:t>
            </a:r>
            <a:endParaRPr lang="en-US" altLang="zh-CN" sz="1200" dirty="0">
              <a:solidFill>
                <a:srgbClr val="425563"/>
              </a:solidFill>
            </a:endParaRPr>
          </a:p>
          <a:p>
            <a:pPr lvl="1">
              <a:lnSpc>
                <a:spcPct val="150000"/>
              </a:lnSpc>
              <a:buClr>
                <a:srgbClr val="425563"/>
              </a:buClr>
            </a:pPr>
            <a:r>
              <a:rPr lang="zh-CN" altLang="en-US" sz="1200" dirty="0">
                <a:solidFill>
                  <a:srgbClr val="425563"/>
                </a:solidFill>
              </a:rPr>
              <a:t>可以通过</a:t>
            </a:r>
            <a:r>
              <a:rPr lang="en-US" altLang="zh-CN" sz="1200" dirty="0" err="1">
                <a:solidFill>
                  <a:srgbClr val="425563"/>
                </a:solidFill>
              </a:rPr>
              <a:t>MethodsNow</a:t>
            </a:r>
            <a:r>
              <a:rPr lang="en-US" altLang="zh-CN" sz="1200" dirty="0">
                <a:solidFill>
                  <a:srgbClr val="425563"/>
                </a:solidFill>
              </a:rPr>
              <a:t> Synthesis</a:t>
            </a:r>
            <a:r>
              <a:rPr lang="zh-CN" altLang="en-US" sz="1200" dirty="0">
                <a:solidFill>
                  <a:srgbClr val="425563"/>
                </a:solidFill>
              </a:rPr>
              <a:t>获取经过人工标引的实验方法详情</a:t>
            </a:r>
            <a:endParaRPr lang="en-US" altLang="zh-CN" sz="1200" dirty="0">
              <a:solidFill>
                <a:srgbClr val="425563"/>
              </a:solidFill>
            </a:endParaRPr>
          </a:p>
          <a:p>
            <a:pPr lvl="0">
              <a:lnSpc>
                <a:spcPct val="150000"/>
              </a:lnSpc>
              <a:buClr>
                <a:srgbClr val="425563"/>
              </a:buClr>
            </a:pPr>
            <a:r>
              <a:rPr lang="zh-CN" altLang="en-US" sz="1200" dirty="0">
                <a:solidFill>
                  <a:srgbClr val="425563"/>
                </a:solidFill>
              </a:rPr>
              <a:t>检索物质，获得文献</a:t>
            </a:r>
            <a:endParaRPr lang="en-US" altLang="zh-CN" sz="1200" dirty="0">
              <a:solidFill>
                <a:srgbClr val="425563"/>
              </a:solidFill>
            </a:endParaRPr>
          </a:p>
          <a:p>
            <a:pPr lvl="1">
              <a:lnSpc>
                <a:spcPct val="150000"/>
              </a:lnSpc>
              <a:buClr>
                <a:srgbClr val="425563"/>
              </a:buClr>
            </a:pPr>
            <a:r>
              <a:rPr lang="zh-CN" altLang="en-US" sz="1200" dirty="0">
                <a:solidFill>
                  <a:srgbClr val="425563"/>
                </a:solidFill>
              </a:rPr>
              <a:t>可通过</a:t>
            </a:r>
            <a:r>
              <a:rPr lang="en-US" altLang="zh-CN" sz="1200" dirty="0">
                <a:solidFill>
                  <a:srgbClr val="425563"/>
                </a:solidFill>
              </a:rPr>
              <a:t>Search within results</a:t>
            </a:r>
            <a:r>
              <a:rPr lang="zh-CN" altLang="en-US" sz="1200" dirty="0">
                <a:solidFill>
                  <a:srgbClr val="425563"/>
                </a:solidFill>
              </a:rPr>
              <a:t>对文献结果集进行二次筛选</a:t>
            </a:r>
          </a:p>
          <a:p>
            <a:pPr lvl="1">
              <a:lnSpc>
                <a:spcPct val="150000"/>
              </a:lnSpc>
              <a:buClr>
                <a:srgbClr val="425563"/>
              </a:buClr>
            </a:pPr>
            <a:r>
              <a:rPr lang="zh-CN" altLang="en-US" sz="1200" dirty="0">
                <a:solidFill>
                  <a:srgbClr val="425563"/>
                </a:solidFill>
              </a:rPr>
              <a:t>可以通过物质在文献中的研究角色，筛选文献</a:t>
            </a:r>
            <a:endParaRPr lang="en-US" altLang="zh-CN" sz="1200" dirty="0">
              <a:solidFill>
                <a:srgbClr val="425563"/>
              </a:solidFill>
            </a:endParaRPr>
          </a:p>
          <a:p>
            <a:pPr lvl="1">
              <a:lnSpc>
                <a:spcPct val="150000"/>
              </a:lnSpc>
              <a:buClr>
                <a:srgbClr val="425563"/>
              </a:buClr>
            </a:pPr>
            <a:r>
              <a:rPr lang="zh-CN" altLang="en-US" sz="1200" dirty="0">
                <a:solidFill>
                  <a:srgbClr val="425563"/>
                </a:solidFill>
              </a:rPr>
              <a:t>可以用</a:t>
            </a:r>
            <a:r>
              <a:rPr lang="en-US" altLang="zh-CN" sz="1200" dirty="0">
                <a:solidFill>
                  <a:srgbClr val="425563"/>
                </a:solidFill>
              </a:rPr>
              <a:t>concept</a:t>
            </a:r>
            <a:r>
              <a:rPr lang="zh-CN" altLang="en-US" sz="1200" dirty="0">
                <a:solidFill>
                  <a:srgbClr val="425563"/>
                </a:solidFill>
              </a:rPr>
              <a:t>筛选重要技术术语</a:t>
            </a:r>
          </a:p>
          <a:p>
            <a:pPr lvl="1">
              <a:lnSpc>
                <a:spcPct val="150000"/>
              </a:lnSpc>
              <a:buClr>
                <a:srgbClr val="425563"/>
              </a:buClr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226B9-55E6-4D34-887D-5A85BAD68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American Chemical Society.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39074-1278-4748-B1AD-0BB9DA6E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4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739B-8856-4A88-9EFA-34C86C550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提纲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60044-401A-47F6-977A-B994CFA3A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橡胶聚合反应和工艺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耐火轮胎橡胶材料制备及性能研究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聚合用稀土催化剂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C5127E-778C-4655-B124-3E51C74C9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2019 American Chemical Society. All rights reserved.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4255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4A6FC-DA10-4CEF-A420-97B7987FD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4479-72A1-426A-804A-2CC049AC2BC4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4255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027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5BB32-ECD7-49B7-A1D9-3EA8F3D0C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主题词检索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B6312F-F6A3-40C8-B7DE-8F2169C8F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American Chemical Society.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E9E40-D774-4765-BBA5-AFE1456E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212DA4-9ACF-496D-A1B7-749975CC7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6" y="837215"/>
            <a:ext cx="7547429" cy="35730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856672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253D-70A8-4D46-98D6-8C48CF0A3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输入“</a:t>
            </a:r>
            <a:r>
              <a:rPr lang="en-US" altLang="zh-CN" dirty="0"/>
              <a:t>preparation”</a:t>
            </a:r>
            <a:r>
              <a:rPr lang="zh-CN" altLang="en-US" dirty="0"/>
              <a:t>，筛选文献结果集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09B69-E6CB-4169-8502-5E6AF8263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American Chemical Society.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E16CD-4649-4BD3-8BAC-931954EE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63DEED-B9A5-4084-B37F-C4EEF1E65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59253"/>
            <a:ext cx="7540171" cy="369132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940884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4F19-B0B5-4487-9F79-BACC6520D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可以继续输入</a:t>
            </a:r>
            <a:r>
              <a:rPr lang="en-US" altLang="zh-CN" dirty="0"/>
              <a:t>tire</a:t>
            </a:r>
            <a:r>
              <a:rPr lang="zh-CN" altLang="en-US" dirty="0"/>
              <a:t>（轮胎）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409A5-4E51-4647-AC64-B62E1E53D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American Chemical Society.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74B34-E7D9-4FBE-858A-8FDFF1147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C738E-AFE3-4950-A005-D879A35B3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768845"/>
            <a:ext cx="6770914" cy="373495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72E15F-6AA7-427B-A6DB-236C25D527CD}"/>
              </a:ext>
            </a:extLst>
          </p:cNvPr>
          <p:cNvSpPr/>
          <p:nvPr/>
        </p:nvSpPr>
        <p:spPr>
          <a:xfrm>
            <a:off x="2068286" y="2046514"/>
            <a:ext cx="762000" cy="24674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43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45DEF-FF92-409D-B668-F161051E6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符合检索需求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6668C-6476-487D-91C6-08F0DB1A4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American Chemical Society.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62028-E716-4CFE-A0DB-2E4FA61FD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696D3-5CBF-441E-9F0E-877AF88F2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757225"/>
            <a:ext cx="6103257" cy="370392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14ADBC-ED3B-4A71-B3C8-B1EEE2EFB04B}"/>
              </a:ext>
            </a:extLst>
          </p:cNvPr>
          <p:cNvSpPr/>
          <p:nvPr/>
        </p:nvSpPr>
        <p:spPr>
          <a:xfrm>
            <a:off x="3352800" y="3461657"/>
            <a:ext cx="1981200" cy="999489"/>
          </a:xfrm>
          <a:prstGeom prst="rect">
            <a:avLst/>
          </a:prstGeom>
          <a:noFill/>
          <a:ln>
            <a:solidFill>
              <a:srgbClr val="FFC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59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47254-86D4-4F10-A015-AB27B98E8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通过</a:t>
            </a:r>
            <a:r>
              <a:rPr lang="en-US" altLang="zh-CN" dirty="0"/>
              <a:t>Concept</a:t>
            </a:r>
            <a:r>
              <a:rPr lang="zh-CN" altLang="en-US" dirty="0"/>
              <a:t>，快速浏览文献高频词并筛选感兴趣的文献结果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A0D2C0-33FA-44E1-A6A4-D5B0FA311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American Chemical Society.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6D43B-62B4-4563-9FB4-A0FCACDB0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95B12E-E8BC-4541-9545-70CD88204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8" y="834638"/>
            <a:ext cx="7883857" cy="420647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218236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4C777-2E5D-47FE-8BFB-130FD59E8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通过文献获得物质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AD9166-6B44-49EF-8E04-3D45CB0A7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American Chemical Society.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1448F-A7EC-4F40-8073-D11B97A7A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CBB49F-1E96-46DD-A80E-0CD259FF66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82" t="14110" r="16270" b="9277"/>
          <a:stretch/>
        </p:blipFill>
        <p:spPr>
          <a:xfrm>
            <a:off x="522514" y="730524"/>
            <a:ext cx="5972629" cy="372774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8BE5BA-F808-42D4-A750-63080F8DC998}"/>
              </a:ext>
            </a:extLst>
          </p:cNvPr>
          <p:cNvSpPr/>
          <p:nvPr/>
        </p:nvSpPr>
        <p:spPr>
          <a:xfrm>
            <a:off x="1748971" y="1553029"/>
            <a:ext cx="1375229" cy="7547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1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739B-8856-4A88-9EFA-34C86C550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提纲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60044-401A-47F6-977A-B994CFA3A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橡胶聚合反应和工艺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耐火轮胎橡胶材料制备及性能研究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聚合用稀土催化剂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C5127E-778C-4655-B124-3E51C74C9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American Chemical Society.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4A6FC-DA10-4CEF-A420-97B7987FD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38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3FF6-B792-4EA7-87AD-72C3A8626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快速选择“</a:t>
            </a:r>
            <a:r>
              <a:rPr lang="en-US" altLang="zh-CN" dirty="0"/>
              <a:t>uses”,“ polymer”</a:t>
            </a:r>
            <a:r>
              <a:rPr lang="zh-CN" altLang="en-US" dirty="0"/>
              <a:t>（物质结果集中有应用的聚合物）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D8521-9F17-4C60-B36A-1DB188DE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American Chemical Society.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0FC3F-0234-4CEB-8180-2DE075FD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48D8E3-C72B-4D6E-9D5C-F9FDBE4F1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7" y="804217"/>
            <a:ext cx="6059845" cy="365824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941324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12F30-E78E-45EA-9280-DFFAE8C4D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筛选含硅的聚合物并获取相关反应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5E676C-44D4-476A-80EC-447267826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American Chemical Society.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B6E843-D435-4F1F-9E9D-51612C09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916F2E-C9CA-4EF7-9CC6-80BB18FD1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05" y="1211943"/>
            <a:ext cx="4114895" cy="287382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53D976-1549-43BD-99F6-72E779E6F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1" y="1306722"/>
            <a:ext cx="6493930" cy="368894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071367-AB57-433F-9561-742C5DA4D5B5}"/>
              </a:ext>
            </a:extLst>
          </p:cNvPr>
          <p:cNvSpPr/>
          <p:nvPr/>
        </p:nvSpPr>
        <p:spPr>
          <a:xfrm>
            <a:off x="5101771" y="1785257"/>
            <a:ext cx="653143" cy="273844"/>
          </a:xfrm>
          <a:prstGeom prst="rect">
            <a:avLst/>
          </a:prstGeom>
          <a:noFill/>
          <a:ln>
            <a:solidFill>
              <a:srgbClr val="FFC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12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3BCCC-DA8A-4791-9EEA-1ADF35156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含硅聚合物制备反应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BDCBCE-A38B-4B27-8ADE-5D00517DB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American Chemical Society.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B53CF-8D18-433C-9105-0F48AFB6D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1767AC-4715-4F38-8C9B-8FD456029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6" y="813101"/>
            <a:ext cx="1499740" cy="366485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23F5A9-1C67-48B7-8491-D178A8331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988" y="813101"/>
            <a:ext cx="6240670" cy="383177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867120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0393E-6252-49E1-A6F4-06617A2D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含硅聚合物修饰反应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95489-557C-4551-A37F-CAD313623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American Chemical Society.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4F546-0DA3-451F-9075-791E1E58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C4431B-740F-4C5B-8F7A-F5BAED458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09467"/>
            <a:ext cx="1497975" cy="36576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E3A6DE-6E45-47B8-97B8-488AD71AB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911" y="808141"/>
            <a:ext cx="5214598" cy="386805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344347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9D1CF0-0D09-4726-BA56-5D8DC1B13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71" y="234011"/>
            <a:ext cx="3939054" cy="274192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2DC92-1809-4DE3-9715-22F4CD93F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American Chemical Society.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27EF1-0A00-40F2-95A9-F3E0E2064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6BE0C2-3B9C-4090-96FF-838639EBA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252" y="1780723"/>
            <a:ext cx="5852548" cy="326038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F54150-5CB4-43AE-9A2C-C4EC4576433F}"/>
              </a:ext>
            </a:extLst>
          </p:cNvPr>
          <p:cNvSpPr/>
          <p:nvPr/>
        </p:nvSpPr>
        <p:spPr>
          <a:xfrm>
            <a:off x="2902857" y="3991429"/>
            <a:ext cx="1204686" cy="9180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B30562-8430-47E8-9A1B-868259821B6E}"/>
              </a:ext>
            </a:extLst>
          </p:cNvPr>
          <p:cNvSpPr txBox="1"/>
          <p:nvPr/>
        </p:nvSpPr>
        <p:spPr>
          <a:xfrm>
            <a:off x="4818742" y="887827"/>
            <a:ext cx="1877437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指定位点聚合物修饰反应</a:t>
            </a:r>
            <a:endParaRPr lang="en-US" sz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23A32C-15CC-4E9E-93FE-34D7BF3D89CC}"/>
              </a:ext>
            </a:extLst>
          </p:cNvPr>
          <p:cNvSpPr/>
          <p:nvPr/>
        </p:nvSpPr>
        <p:spPr>
          <a:xfrm>
            <a:off x="240323" y="2409092"/>
            <a:ext cx="357554" cy="228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03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2577C-F2D9-4250-B5D4-A50623F0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093BD-4190-472D-A1CD-6BDF4B72D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buClr>
                <a:srgbClr val="425563"/>
              </a:buClr>
            </a:pPr>
            <a:r>
              <a:rPr lang="zh-CN" altLang="en-US" sz="1200" dirty="0">
                <a:solidFill>
                  <a:srgbClr val="425563"/>
                </a:solidFill>
              </a:rPr>
              <a:t>文献检索</a:t>
            </a:r>
            <a:endParaRPr lang="en-US" altLang="zh-CN" sz="1200" dirty="0">
              <a:solidFill>
                <a:srgbClr val="425563"/>
              </a:solidFill>
            </a:endParaRPr>
          </a:p>
          <a:p>
            <a:pPr lvl="1">
              <a:lnSpc>
                <a:spcPct val="150000"/>
              </a:lnSpc>
              <a:buClr>
                <a:srgbClr val="425563"/>
              </a:buClr>
            </a:pPr>
            <a:r>
              <a:rPr lang="zh-CN" altLang="en-US" sz="1200" dirty="0">
                <a:solidFill>
                  <a:srgbClr val="425563"/>
                </a:solidFill>
              </a:rPr>
              <a:t>在检索式中有多个布尔逻辑运算符时，（）里的内容优先运算</a:t>
            </a:r>
            <a:endParaRPr lang="en-US" altLang="zh-CN" sz="1200" dirty="0">
              <a:solidFill>
                <a:srgbClr val="425563"/>
              </a:solidFill>
            </a:endParaRPr>
          </a:p>
          <a:p>
            <a:pPr lvl="1">
              <a:lnSpc>
                <a:spcPct val="150000"/>
              </a:lnSpc>
              <a:buClr>
                <a:srgbClr val="425563"/>
              </a:buClr>
            </a:pPr>
            <a:r>
              <a:rPr lang="en-US" altLang="zh-CN" sz="1200" dirty="0">
                <a:solidFill>
                  <a:srgbClr val="425563"/>
                </a:solidFill>
              </a:rPr>
              <a:t>AND</a:t>
            </a:r>
            <a:r>
              <a:rPr lang="zh-CN" altLang="en-US" sz="1200" dirty="0">
                <a:solidFill>
                  <a:srgbClr val="425563"/>
                </a:solidFill>
              </a:rPr>
              <a:t>：表示两个（多个）被检索的词语同时出现在检索结果中</a:t>
            </a:r>
            <a:endParaRPr lang="en-US" altLang="zh-CN" sz="1200" dirty="0">
              <a:solidFill>
                <a:srgbClr val="425563"/>
              </a:solidFill>
            </a:endParaRPr>
          </a:p>
          <a:p>
            <a:pPr lvl="1">
              <a:lnSpc>
                <a:spcPct val="150000"/>
              </a:lnSpc>
              <a:buClr>
                <a:srgbClr val="425563"/>
              </a:buClr>
            </a:pPr>
            <a:r>
              <a:rPr lang="zh-CN" altLang="en-US" sz="1200" dirty="0">
                <a:solidFill>
                  <a:srgbClr val="425563"/>
                </a:solidFill>
              </a:rPr>
              <a:t>可通过</a:t>
            </a:r>
            <a:r>
              <a:rPr lang="en-US" sz="1200" dirty="0">
                <a:solidFill>
                  <a:srgbClr val="425563"/>
                </a:solidFill>
              </a:rPr>
              <a:t>Search within results</a:t>
            </a:r>
            <a:r>
              <a:rPr lang="zh-CN" altLang="en-US" sz="1200" dirty="0">
                <a:solidFill>
                  <a:srgbClr val="425563"/>
                </a:solidFill>
              </a:rPr>
              <a:t>对文献结果集进行二次筛选</a:t>
            </a:r>
            <a:endParaRPr lang="en-US" altLang="zh-CN" sz="1200" dirty="0">
              <a:solidFill>
                <a:srgbClr val="425563"/>
              </a:solidFill>
            </a:endParaRPr>
          </a:p>
          <a:p>
            <a:pPr lvl="1">
              <a:lnSpc>
                <a:spcPct val="150000"/>
              </a:lnSpc>
              <a:buClr>
                <a:srgbClr val="425563"/>
              </a:buClr>
            </a:pPr>
            <a:r>
              <a:rPr lang="zh-CN" altLang="en-US" sz="1200" dirty="0">
                <a:solidFill>
                  <a:srgbClr val="425563"/>
                </a:solidFill>
              </a:rPr>
              <a:t>通过</a:t>
            </a:r>
            <a:r>
              <a:rPr lang="en-US" altLang="zh-CN" sz="1200" dirty="0">
                <a:solidFill>
                  <a:srgbClr val="425563"/>
                </a:solidFill>
              </a:rPr>
              <a:t>Concept</a:t>
            </a:r>
            <a:r>
              <a:rPr lang="zh-CN" altLang="en-US" sz="1200" dirty="0">
                <a:solidFill>
                  <a:srgbClr val="425563"/>
                </a:solidFill>
              </a:rPr>
              <a:t>，快速浏览文献高频词并筛选感兴趣的文献结果</a:t>
            </a:r>
            <a:endParaRPr lang="en-US" altLang="zh-CN" sz="1200" dirty="0">
              <a:solidFill>
                <a:srgbClr val="425563"/>
              </a:solidFill>
            </a:endParaRPr>
          </a:p>
          <a:p>
            <a:pPr>
              <a:lnSpc>
                <a:spcPct val="150000"/>
              </a:lnSpc>
              <a:buClr>
                <a:srgbClr val="425563"/>
              </a:buClr>
            </a:pPr>
            <a:r>
              <a:rPr lang="zh-CN" altLang="en-US" sz="1200" dirty="0">
                <a:solidFill>
                  <a:srgbClr val="425563"/>
                </a:solidFill>
              </a:rPr>
              <a:t>物质检索</a:t>
            </a:r>
            <a:endParaRPr lang="en-US" altLang="zh-CN" sz="1200" dirty="0">
              <a:solidFill>
                <a:srgbClr val="425563"/>
              </a:solidFill>
            </a:endParaRPr>
          </a:p>
          <a:p>
            <a:pPr lvl="1">
              <a:lnSpc>
                <a:spcPct val="150000"/>
              </a:lnSpc>
              <a:buClr>
                <a:srgbClr val="425563"/>
              </a:buClr>
            </a:pPr>
            <a:r>
              <a:rPr lang="zh-CN" altLang="en-US" sz="1200" dirty="0"/>
              <a:t>可以通过物质在文献中的角色，物质类别，物质结构对物质结果集进行筛选</a:t>
            </a:r>
            <a:endParaRPr lang="en-US" altLang="zh-CN" sz="1200" dirty="0"/>
          </a:p>
          <a:p>
            <a:pPr>
              <a:lnSpc>
                <a:spcPct val="150000"/>
              </a:lnSpc>
              <a:buClr>
                <a:srgbClr val="425563"/>
              </a:buClr>
            </a:pPr>
            <a:r>
              <a:rPr lang="zh-CN" altLang="en-US" sz="1200" dirty="0"/>
              <a:t>反应检索</a:t>
            </a:r>
            <a:endParaRPr lang="en-US" altLang="zh-CN" sz="1200" dirty="0"/>
          </a:p>
          <a:p>
            <a:pPr lvl="1">
              <a:lnSpc>
                <a:spcPct val="150000"/>
              </a:lnSpc>
              <a:buClr>
                <a:srgbClr val="425563"/>
              </a:buClr>
            </a:pPr>
            <a:r>
              <a:rPr lang="zh-CN" altLang="en-US" sz="1200" dirty="0"/>
              <a:t>在结构编辑器中用反应原子标记工具，反应位置标记工具标记结构</a:t>
            </a:r>
            <a:endParaRPr lang="en-US" altLang="zh-CN" sz="1200" dirty="0"/>
          </a:p>
          <a:p>
            <a:pPr lvl="1">
              <a:lnSpc>
                <a:spcPct val="150000"/>
              </a:lnSpc>
              <a:buClr>
                <a:srgbClr val="425563"/>
              </a:buClr>
            </a:pPr>
            <a:r>
              <a:rPr lang="zh-CN" altLang="en-US" sz="1200" dirty="0"/>
              <a:t>通过反应结构对反应结果集进行筛选</a:t>
            </a:r>
          </a:p>
          <a:p>
            <a:pPr lvl="1">
              <a:lnSpc>
                <a:spcPct val="150000"/>
              </a:lnSpc>
              <a:buClr>
                <a:srgbClr val="425563"/>
              </a:buClr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AA418-6401-43BE-AF35-408F19671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American Chemical Society.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F392F-55C1-4694-850B-E006DF960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83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739B-8856-4A88-9EFA-34C86C550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提纲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60044-401A-47F6-977A-B994CFA3A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橡胶聚合反应和工艺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耐火轮胎橡胶材料制备及性能研究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聚合用稀土催化剂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C5127E-778C-4655-B124-3E51C74C9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2019 American Chemical Society. All rights reserved.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4255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4A6FC-DA10-4CEF-A420-97B7987FD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4479-72A1-426A-804A-2CC049AC2BC4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4255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9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1E585-53AA-4E8E-A159-5E6B5FD62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聚合用稀土催化剂</a:t>
            </a:r>
            <a:r>
              <a:rPr lang="en-US" altLang="zh-CN" dirty="0"/>
              <a:t>——</a:t>
            </a:r>
            <a:r>
              <a:rPr lang="zh-CN" altLang="en-US" dirty="0"/>
              <a:t>方法一：文献检索</a:t>
            </a:r>
            <a:br>
              <a:rPr lang="zh-CN" alt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D03DC-8742-4508-BDF2-DA409D52B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American Chemical Society.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8A10D-B455-4626-93DB-DA6A1421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1472B5-F6D3-432F-B37C-7BC6343E9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59" y="762757"/>
            <a:ext cx="5916984" cy="367158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151657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B6EC1-5FDB-4518-96E6-458E417D4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筛选文献，并通过文献获得物质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F3CD37-FBDF-412B-9D2F-7207D35CD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American Chemical Society.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02530-4C4D-4514-A8C0-2B0E2BBBC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9DAA16-F2F4-4504-8DD3-3D6859A76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748574"/>
            <a:ext cx="7044085" cy="409956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965B80-7E1E-40F9-BFDE-B24A31B49A04}"/>
              </a:ext>
            </a:extLst>
          </p:cNvPr>
          <p:cNvSpPr/>
          <p:nvPr/>
        </p:nvSpPr>
        <p:spPr>
          <a:xfrm>
            <a:off x="508000" y="4209143"/>
            <a:ext cx="1524000" cy="6555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AD53FA-C845-40F0-9EEA-A72CB0BFB2D6}"/>
              </a:ext>
            </a:extLst>
          </p:cNvPr>
          <p:cNvSpPr/>
          <p:nvPr/>
        </p:nvSpPr>
        <p:spPr>
          <a:xfrm>
            <a:off x="2336800" y="748574"/>
            <a:ext cx="849086" cy="21662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32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BF206-D6E1-40B8-850F-0DCAD5EC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橡胶聚合用稀土催化剂</a:t>
            </a:r>
            <a:br>
              <a:rPr lang="zh-CN" alt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FA91E1-BC20-41EC-808C-C6D999586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American Chemical Society.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9E044-5606-4066-8025-248ACD179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8DDC67-25E1-4E87-A7C6-2187C03E4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7" y="756491"/>
            <a:ext cx="7155712" cy="366310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84053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93FAA-EE52-473B-A85D-208C36E07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橡胶聚合反应和工艺</a:t>
            </a:r>
            <a:r>
              <a:rPr lang="en-US" altLang="zh-CN" dirty="0"/>
              <a:t>——</a:t>
            </a:r>
            <a:r>
              <a:rPr lang="zh-CN" altLang="en-US" dirty="0"/>
              <a:t>以“异戊二烯</a:t>
            </a:r>
            <a:r>
              <a:rPr lang="en-US" altLang="zh-CN" dirty="0"/>
              <a:t>-</a:t>
            </a:r>
            <a:r>
              <a:rPr lang="zh-CN" altLang="en-US" dirty="0"/>
              <a:t>丁二烯”共聚橡胶为例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FBF80-C9F2-4F5D-AF04-43BF28FCE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思路：</a:t>
            </a:r>
            <a:endParaRPr lang="en-US" altLang="zh-CN" dirty="0"/>
          </a:p>
          <a:p>
            <a:pPr lvl="1"/>
            <a:r>
              <a:rPr lang="zh-CN" altLang="en-US" dirty="0"/>
              <a:t>检索聚合物，获取反应</a:t>
            </a:r>
            <a:endParaRPr lang="en-US" altLang="zh-CN" dirty="0"/>
          </a:p>
          <a:p>
            <a:pPr lvl="1"/>
            <a:r>
              <a:rPr lang="zh-CN" altLang="en-US" dirty="0"/>
              <a:t>检索聚合物，获取文献，筛选工艺信息</a:t>
            </a:r>
            <a:endParaRPr lang="en-US" altLang="zh-CN" dirty="0"/>
          </a:p>
          <a:p>
            <a:pPr lvl="2"/>
            <a:r>
              <a:rPr lang="zh-CN" altLang="en-US" dirty="0"/>
              <a:t>可以通过结构式，分子式，名称，</a:t>
            </a:r>
            <a:r>
              <a:rPr lang="en-US" altLang="zh-CN" dirty="0"/>
              <a:t>CAS</a:t>
            </a:r>
            <a:r>
              <a:rPr lang="zh-CN" altLang="en-US" dirty="0"/>
              <a:t>号等多种方式检索聚合物（详见聚合物检索</a:t>
            </a:r>
            <a:r>
              <a:rPr lang="en-US" altLang="zh-CN" dirty="0"/>
              <a:t>PPT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/>
            <a:r>
              <a:rPr lang="zh-CN" altLang="en-US" dirty="0"/>
              <a:t>此处以结构式检索为例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AD55FA-B256-432F-92E4-A960C03E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American Chemical Society.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0452E-5AE6-488B-AAED-943D9D962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76A445-E114-4F93-B639-7767B6E6A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00" y="2354036"/>
            <a:ext cx="3751943" cy="263466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28393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B1BE-BA15-4C10-B916-9075D0F2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筛选物质结果集中包含金属的催化剂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4D53FC-D9A5-476D-BB54-8B7A97718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American Chemical Society.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B3D97-7A08-4255-9B47-4A869B53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E90A7-3C35-44D0-9486-1F283AC1F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758878"/>
            <a:ext cx="7380748" cy="371152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2EDC7B-F6FD-4C0C-BACE-8B1B0DF0C70B}"/>
              </a:ext>
            </a:extLst>
          </p:cNvPr>
          <p:cNvSpPr/>
          <p:nvPr/>
        </p:nvSpPr>
        <p:spPr>
          <a:xfrm>
            <a:off x="522514" y="2024743"/>
            <a:ext cx="921657" cy="19594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C7AFAD-1D13-4DEC-97E4-0E477A3BC171}"/>
              </a:ext>
            </a:extLst>
          </p:cNvPr>
          <p:cNvSpPr/>
          <p:nvPr/>
        </p:nvSpPr>
        <p:spPr>
          <a:xfrm>
            <a:off x="522514" y="3592286"/>
            <a:ext cx="1611086" cy="5733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47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804D2-D6A2-4E2C-B582-06AC02DC8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用结构编辑器筛选包含</a:t>
            </a:r>
            <a:r>
              <a:rPr lang="en-US" altLang="zh-CN" dirty="0"/>
              <a:t>La</a:t>
            </a:r>
            <a:r>
              <a:rPr lang="zh-CN" altLang="en-US" dirty="0"/>
              <a:t>元素的物质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024721-78F4-41BA-BF50-2A512CEFB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American Chemical Society.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C2CDF-24AE-4565-BE43-BD90D341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B18E86-109F-4B1E-84A7-1E7E13551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1" y="825501"/>
            <a:ext cx="1937657" cy="203171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3DA433-41CD-4ADA-BA53-1E08D78C8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743" y="912587"/>
            <a:ext cx="6545943" cy="352800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07820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C24B7-9A11-43C5-964E-8231EACDE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如何制备这些催化剂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2C2DDB-1148-4CE0-A164-952EC2E5F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American Chemical Society.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C0EBC-71C8-4EF3-B52C-6B712CA3D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94DE32-114C-4571-A78D-C109C05AF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754163"/>
            <a:ext cx="6553199" cy="367483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3C12F5-AAFB-45D1-82FA-0BE119F00200}"/>
              </a:ext>
            </a:extLst>
          </p:cNvPr>
          <p:cNvSpPr/>
          <p:nvPr/>
        </p:nvSpPr>
        <p:spPr>
          <a:xfrm>
            <a:off x="522514" y="965200"/>
            <a:ext cx="849086" cy="333829"/>
          </a:xfrm>
          <a:prstGeom prst="rect">
            <a:avLst/>
          </a:prstGeom>
          <a:noFill/>
          <a:ln>
            <a:solidFill>
              <a:srgbClr val="FFC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67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3952A-B48E-4D56-A0A4-0CA3E2964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聚合用稀土催化剂</a:t>
            </a:r>
            <a:r>
              <a:rPr lang="en-US" altLang="zh-CN" dirty="0"/>
              <a:t>——</a:t>
            </a:r>
            <a:r>
              <a:rPr lang="zh-CN" altLang="en-US" dirty="0"/>
              <a:t>方法二：文本</a:t>
            </a:r>
            <a:r>
              <a:rPr lang="en-US" altLang="zh-CN" dirty="0"/>
              <a:t>+</a:t>
            </a:r>
            <a:r>
              <a:rPr lang="zh-CN" altLang="en-US" dirty="0"/>
              <a:t>结构联合检索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D5-BFF3-495F-B04F-E3307D2FA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American Chemical Society.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8CAA7-5AC6-4AA8-A798-EFC251EE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1FA958-DE3B-46DA-91A5-FF8B194C9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04" y="728598"/>
            <a:ext cx="6117296" cy="368630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6188DF-6288-4CB1-A0CC-902D779C9FBC}"/>
              </a:ext>
            </a:extLst>
          </p:cNvPr>
          <p:cNvSpPr/>
          <p:nvPr/>
        </p:nvSpPr>
        <p:spPr>
          <a:xfrm>
            <a:off x="2365829" y="728598"/>
            <a:ext cx="1095828" cy="345459"/>
          </a:xfrm>
          <a:prstGeom prst="rect">
            <a:avLst/>
          </a:prstGeom>
          <a:noFill/>
          <a:ln>
            <a:solidFill>
              <a:srgbClr val="FFC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BAA506-CC6A-42B3-8DBD-AAB95FB8E727}"/>
              </a:ext>
            </a:extLst>
          </p:cNvPr>
          <p:cNvSpPr/>
          <p:nvPr/>
        </p:nvSpPr>
        <p:spPr>
          <a:xfrm>
            <a:off x="4245429" y="1017271"/>
            <a:ext cx="1190171" cy="884100"/>
          </a:xfrm>
          <a:prstGeom prst="rect">
            <a:avLst/>
          </a:prstGeom>
          <a:noFill/>
          <a:ln>
            <a:solidFill>
              <a:srgbClr val="FFC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13917-8A91-4E73-ABBC-41C8BBD40D52}"/>
              </a:ext>
            </a:extLst>
          </p:cNvPr>
          <p:cNvSpPr txBox="1"/>
          <p:nvPr/>
        </p:nvSpPr>
        <p:spPr>
          <a:xfrm>
            <a:off x="4680695" y="2644786"/>
            <a:ext cx="2800767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所得文献结果集中，会包含输入文本，</a:t>
            </a:r>
            <a:endParaRPr lang="en-US" altLang="zh-CN" sz="1200" dirty="0"/>
          </a:p>
          <a:p>
            <a:r>
              <a:rPr lang="zh-CN" altLang="en-US" sz="1200" dirty="0"/>
              <a:t>文献的物质中包含绘制结构</a:t>
            </a:r>
            <a:endParaRPr lang="en-US" sz="12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D950CC-CB51-413A-97CD-6C0898490F6C}"/>
              </a:ext>
            </a:extLst>
          </p:cNvPr>
          <p:cNvSpPr/>
          <p:nvPr/>
        </p:nvSpPr>
        <p:spPr>
          <a:xfrm>
            <a:off x="1901371" y="2931886"/>
            <a:ext cx="333829" cy="341085"/>
          </a:xfrm>
          <a:prstGeom prst="ellipse">
            <a:avLst/>
          </a:prstGeom>
          <a:noFill/>
          <a:ln>
            <a:solidFill>
              <a:srgbClr val="FFC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99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DCA04-A8B4-4E02-B0B3-87E46B16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</a:t>
            </a:r>
            <a:r>
              <a:rPr lang="en-US" altLang="zh-CN" dirty="0"/>
              <a:t>concept</a:t>
            </a:r>
            <a:r>
              <a:rPr lang="zh-CN" altLang="en-US" dirty="0"/>
              <a:t>筛选重要技术术语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2D0AE8-0EC7-4C9E-987B-10A640A7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American Chemical Society.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4154A-83C2-4EC0-A644-167E343A8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E5CFE8-2CB7-46CF-8D4E-123F2D0D8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22431"/>
            <a:ext cx="4855029" cy="323668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8AF392-EC15-4E58-B3D4-EEB1F8875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161" y="1018721"/>
            <a:ext cx="4618054" cy="350108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8FDCFC-142F-4195-ACD6-FD0FCB0140FB}"/>
              </a:ext>
            </a:extLst>
          </p:cNvPr>
          <p:cNvSpPr/>
          <p:nvPr/>
        </p:nvSpPr>
        <p:spPr>
          <a:xfrm>
            <a:off x="1328057" y="1901371"/>
            <a:ext cx="1016000" cy="275772"/>
          </a:xfrm>
          <a:prstGeom prst="rect">
            <a:avLst/>
          </a:prstGeom>
          <a:noFill/>
          <a:ln>
            <a:solidFill>
              <a:srgbClr val="FFC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A5C46A-B5B0-4B9E-B5D1-119D448FB413}"/>
              </a:ext>
            </a:extLst>
          </p:cNvPr>
          <p:cNvSpPr/>
          <p:nvPr/>
        </p:nvSpPr>
        <p:spPr>
          <a:xfrm>
            <a:off x="5192188" y="1264729"/>
            <a:ext cx="461126" cy="213231"/>
          </a:xfrm>
          <a:prstGeom prst="rect">
            <a:avLst/>
          </a:prstGeom>
          <a:noFill/>
          <a:ln>
            <a:solidFill>
              <a:srgbClr val="FFC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946CAD-B028-4F9E-ABB8-C5623FBA32A4}"/>
              </a:ext>
            </a:extLst>
          </p:cNvPr>
          <p:cNvSpPr/>
          <p:nvPr/>
        </p:nvSpPr>
        <p:spPr>
          <a:xfrm>
            <a:off x="3962400" y="1477960"/>
            <a:ext cx="827314" cy="423411"/>
          </a:xfrm>
          <a:prstGeom prst="rect">
            <a:avLst/>
          </a:prstGeom>
          <a:noFill/>
          <a:ln>
            <a:solidFill>
              <a:srgbClr val="FFC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74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69087D-BD18-4C4E-9DB1-28175B0EE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770455"/>
            <a:ext cx="5488967" cy="347356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A2FA84-8E80-4566-BFC5-BE31E463E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583" y="263566"/>
            <a:ext cx="5646917" cy="482566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63029B-D222-45C3-8935-FF123170C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文献信息详情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5FCCE-55E7-488A-A31D-7A0966B37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BA9108-1847-470B-A12E-1C56435D4F95}"/>
              </a:ext>
            </a:extLst>
          </p:cNvPr>
          <p:cNvSpPr txBox="1"/>
          <p:nvPr/>
        </p:nvSpPr>
        <p:spPr>
          <a:xfrm>
            <a:off x="4285623" y="343196"/>
            <a:ext cx="1338828" cy="24622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sz="1000" dirty="0"/>
              <a:t>文献中重要技术信息</a:t>
            </a:r>
            <a:endParaRPr 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1B7492-A634-4CD8-A758-1462B64B09B5}"/>
              </a:ext>
            </a:extLst>
          </p:cNvPr>
          <p:cNvSpPr txBox="1"/>
          <p:nvPr/>
        </p:nvSpPr>
        <p:spPr>
          <a:xfrm>
            <a:off x="5332386" y="4930678"/>
            <a:ext cx="954107" cy="24622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sz="1000" dirty="0"/>
              <a:t>物质研究角色</a:t>
            </a:r>
            <a:endParaRPr lang="en-US" sz="1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2573A9-56BF-4937-BBAC-2EA3AAAB8204}"/>
              </a:ext>
            </a:extLst>
          </p:cNvPr>
          <p:cNvSpPr/>
          <p:nvPr/>
        </p:nvSpPr>
        <p:spPr>
          <a:xfrm>
            <a:off x="3424292" y="4405189"/>
            <a:ext cx="1595309" cy="63591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FC4791-EDE9-479A-8572-684F0F8271CA}"/>
              </a:ext>
            </a:extLst>
          </p:cNvPr>
          <p:cNvSpPr/>
          <p:nvPr/>
        </p:nvSpPr>
        <p:spPr>
          <a:xfrm>
            <a:off x="6155703" y="1823324"/>
            <a:ext cx="2335153" cy="6555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899904-5695-4F0C-A487-C52C4847E996}"/>
              </a:ext>
            </a:extLst>
          </p:cNvPr>
          <p:cNvSpPr/>
          <p:nvPr/>
        </p:nvSpPr>
        <p:spPr>
          <a:xfrm>
            <a:off x="5332386" y="4244015"/>
            <a:ext cx="1416757" cy="59899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91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CFCAB-9786-497E-8309-3D6DAE6E2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查看专利结果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4B33B-5272-4591-B961-2DF18F45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American Chemical Society.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22E52-9E83-49C2-9B6D-A6D3D30BE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0CF793-8F8D-4B3F-B0EC-81054A92F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72" y="751453"/>
            <a:ext cx="6014828" cy="391954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0393846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8AB345F-758A-4B80-83C1-DC7FA0190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742"/>
            <a:ext cx="8229600" cy="655529"/>
          </a:xfrm>
        </p:spPr>
        <p:txBody>
          <a:bodyPr/>
          <a:lstStyle/>
          <a:p>
            <a:r>
              <a:rPr lang="zh-CN" altLang="en-US" dirty="0"/>
              <a:t>通过</a:t>
            </a:r>
            <a:r>
              <a:rPr lang="en-US" altLang="zh-CN" dirty="0" err="1"/>
              <a:t>PatentPak</a:t>
            </a:r>
            <a:r>
              <a:rPr lang="zh-CN" altLang="en-US" dirty="0"/>
              <a:t>，快速辨析专利中各种添加剂</a:t>
            </a:r>
            <a:r>
              <a:rPr lang="en-US" altLang="zh-CN" dirty="0"/>
              <a:t>/</a:t>
            </a:r>
            <a:r>
              <a:rPr lang="zh-CN" altLang="en-US" dirty="0"/>
              <a:t>助剂信息</a:t>
            </a:r>
            <a:br>
              <a:rPr lang="en-US" altLang="zh-CN" dirty="0"/>
            </a:br>
            <a:endParaRPr lang="en-US" dirty="0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055C3D3-E367-4C94-9CBC-879238162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64" y="796649"/>
            <a:ext cx="5984010" cy="36053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7398D-486E-4A50-8528-3DCE39EDE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Copyright 2019 American Chemical Society.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4E953-08B1-40BA-B06E-3EDD062E0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E04479-72A1-426A-804A-2CC049AC2BC4}" type="slidenum">
              <a:rPr lang="en-US" smtClean="0"/>
              <a:pPr>
                <a:spcAft>
                  <a:spcPts val="600"/>
                </a:spcAft>
              </a:pPr>
              <a:t>37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D270FA-7797-4407-87A6-54C62C026C1C}"/>
              </a:ext>
            </a:extLst>
          </p:cNvPr>
          <p:cNvCxnSpPr/>
          <p:nvPr/>
        </p:nvCxnSpPr>
        <p:spPr>
          <a:xfrm>
            <a:off x="867508" y="1770185"/>
            <a:ext cx="3628292" cy="10961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734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C35BA-0656-4DBB-A109-675E2181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15D6C-B50E-4903-B90C-64485A9B5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方法一：文献检索，再由文献获得物质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在检索式中有多个布尔逻辑运算符时，（）里的内容优先运算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/>
              <a:t>AND</a:t>
            </a:r>
            <a:r>
              <a:rPr lang="zh-CN" altLang="en-US" dirty="0"/>
              <a:t>：表示两个（多个）被检索的词语同时出现在检索结果中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可通过</a:t>
            </a:r>
            <a:r>
              <a:rPr lang="en-US" dirty="0"/>
              <a:t>Search within results</a:t>
            </a:r>
            <a:r>
              <a:rPr lang="zh-CN" altLang="en-US" dirty="0"/>
              <a:t>对文献结果集进行二次筛选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可以通过物质在反应中的角色，物质类别，物质结构对物质结果集进行筛选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方法二：文本</a:t>
            </a:r>
            <a:r>
              <a:rPr lang="en-US" altLang="zh-CN" dirty="0"/>
              <a:t>+</a:t>
            </a:r>
            <a:r>
              <a:rPr lang="zh-CN" altLang="en-US" dirty="0"/>
              <a:t>结构联合检索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用</a:t>
            </a:r>
            <a:r>
              <a:rPr lang="en-US" altLang="zh-CN" dirty="0"/>
              <a:t>concept</a:t>
            </a:r>
            <a:r>
              <a:rPr lang="zh-CN" altLang="en-US" dirty="0"/>
              <a:t>筛选重要技术术语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通过</a:t>
            </a:r>
            <a:r>
              <a:rPr lang="en-US" altLang="zh-CN" dirty="0" err="1"/>
              <a:t>PatentPak</a:t>
            </a:r>
            <a:r>
              <a:rPr lang="zh-CN" altLang="en-US" dirty="0"/>
              <a:t>，快速辨析专利中各种添加剂</a:t>
            </a:r>
            <a:r>
              <a:rPr lang="en-US" altLang="zh-CN" dirty="0"/>
              <a:t>/</a:t>
            </a:r>
            <a:r>
              <a:rPr lang="zh-CN" altLang="en-US" dirty="0"/>
              <a:t>助剂信息</a:t>
            </a:r>
            <a:br>
              <a:rPr lang="zh-CN" alt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E55D1-FE98-411F-BCD1-4CA373E9D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American Chemical Society.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103C2-37B8-4942-B29A-39A6C4DF6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26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571294-61B4-4C96-952A-917D2122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将结果集限定为：双组分，聚合物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B7D3FD-32AD-4C18-AF84-DD6580487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American Chemical Society.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E19A9-FE6D-4E8A-B9D1-22FB4921C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BB6A6F-E2B8-4150-9070-55443D08F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810442"/>
            <a:ext cx="7650086" cy="411715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2B99D8-24B8-4485-94DD-124707301330}"/>
              </a:ext>
            </a:extLst>
          </p:cNvPr>
          <p:cNvSpPr/>
          <p:nvPr/>
        </p:nvSpPr>
        <p:spPr>
          <a:xfrm>
            <a:off x="3425371" y="1117600"/>
            <a:ext cx="885372" cy="2738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63288A-5036-40E9-85D9-2274805B1832}"/>
              </a:ext>
            </a:extLst>
          </p:cNvPr>
          <p:cNvSpPr txBox="1"/>
          <p:nvPr/>
        </p:nvSpPr>
        <p:spPr>
          <a:xfrm>
            <a:off x="4494627" y="1069856"/>
            <a:ext cx="110799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dirty="0"/>
              <a:t>获取反应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0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144BE-B8F0-4F92-B857-B4C056D89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限定物质为反应的产物，即聚合物的制备反应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AD0A04-21A6-4DBB-AAFB-62882993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American Chemical Society.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42FD5-0DF4-4A72-9788-428F6F313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B9F9A1-D6B1-4B83-B0E7-601AB23CE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81590"/>
            <a:ext cx="8446305" cy="299692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04235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C482E-EF3A-4A2B-A70E-656498B62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通过</a:t>
            </a:r>
            <a:r>
              <a:rPr lang="en-US" altLang="zh-CN" dirty="0" err="1"/>
              <a:t>MethodsNow</a:t>
            </a:r>
            <a:r>
              <a:rPr lang="en-US" altLang="zh-CN" dirty="0"/>
              <a:t> Synthesis</a:t>
            </a:r>
            <a:r>
              <a:rPr lang="zh-CN" altLang="en-US" dirty="0"/>
              <a:t>快速获得经过人工标引的详细的合成方法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F4DA63-8D99-4769-B8D8-3C5DE79A4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American Chemical Society.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CE8CC-C9CB-4B6F-9BB1-6B63199F3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6B69F-72DA-4096-9646-591AE32DC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43" y="802203"/>
            <a:ext cx="7709045" cy="374076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D1D8E1-32F8-48D5-BBFB-B10056AA1D75}"/>
              </a:ext>
            </a:extLst>
          </p:cNvPr>
          <p:cNvSpPr/>
          <p:nvPr/>
        </p:nvSpPr>
        <p:spPr>
          <a:xfrm>
            <a:off x="544286" y="1328057"/>
            <a:ext cx="1632857" cy="2322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EC51D7-6BEC-48FA-9ECE-25FDFA20A001}"/>
              </a:ext>
            </a:extLst>
          </p:cNvPr>
          <p:cNvSpPr/>
          <p:nvPr/>
        </p:nvSpPr>
        <p:spPr>
          <a:xfrm>
            <a:off x="3512457" y="4114800"/>
            <a:ext cx="1139372" cy="2264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8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9C8BD-E1F5-4B2C-9E2E-C6163F00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通过</a:t>
            </a:r>
            <a:r>
              <a:rPr lang="en-US" dirty="0" err="1"/>
              <a:t>MethodsNow</a:t>
            </a:r>
            <a:r>
              <a:rPr lang="en-US" dirty="0"/>
              <a:t> Synthesis</a:t>
            </a:r>
            <a:r>
              <a:rPr lang="zh-CN" altLang="en-US" dirty="0"/>
              <a:t>快速获得经过人工标引的详细的合成方法</a:t>
            </a:r>
            <a:br>
              <a:rPr lang="zh-CN" alt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A201B9-C918-4F36-BECE-12C443DB0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American Chemical Society.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F15AC-D11B-4E2B-B27A-5255C2328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192B1F-7357-4F6A-931B-015CCA4D4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39431"/>
            <a:ext cx="3162300" cy="206182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2473A4-4709-42FB-A4F0-447ADF627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109" y="939431"/>
            <a:ext cx="4816082" cy="342537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B54A95-2D3C-4DDA-AE2C-331CBCB05DDE}"/>
              </a:ext>
            </a:extLst>
          </p:cNvPr>
          <p:cNvSpPr txBox="1"/>
          <p:nvPr/>
        </p:nvSpPr>
        <p:spPr>
          <a:xfrm>
            <a:off x="457200" y="3310278"/>
            <a:ext cx="3647152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dirty="0"/>
              <a:t>可以直接查看反应原料，催化剂，</a:t>
            </a:r>
            <a:endParaRPr lang="en-US" altLang="zh-CN" dirty="0"/>
          </a:p>
          <a:p>
            <a:r>
              <a:rPr lang="zh-CN" altLang="en-US" dirty="0"/>
              <a:t>溶剂，试剂，产物，合成步骤</a:t>
            </a:r>
            <a:endParaRPr lang="en-US" altLang="zh-CN" dirty="0"/>
          </a:p>
          <a:p>
            <a:r>
              <a:rPr lang="zh-CN" altLang="en-US" dirty="0"/>
              <a:t>及表征信息，反应规模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0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571294-61B4-4C96-952A-917D2122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将结果集限定为：双组分，聚合物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B7D3FD-32AD-4C18-AF84-DD6580487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2019 American Chemical Society. All rights reserved.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4255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E19A9-FE6D-4E8A-B9D1-22FB4921C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4479-72A1-426A-804A-2CC049AC2BC4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4255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BB6A6F-E2B8-4150-9070-55443D08F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810442"/>
            <a:ext cx="7650086" cy="411715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2B99D8-24B8-4485-94DD-124707301330}"/>
              </a:ext>
            </a:extLst>
          </p:cNvPr>
          <p:cNvSpPr/>
          <p:nvPr/>
        </p:nvSpPr>
        <p:spPr>
          <a:xfrm>
            <a:off x="2489200" y="1117600"/>
            <a:ext cx="885372" cy="2738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63288A-5036-40E9-85D9-2274805B1832}"/>
              </a:ext>
            </a:extLst>
          </p:cNvPr>
          <p:cNvSpPr txBox="1"/>
          <p:nvPr/>
        </p:nvSpPr>
        <p:spPr>
          <a:xfrm>
            <a:off x="3439886" y="1069856"/>
            <a:ext cx="110799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获取文献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69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0A6F9-DEF9-4A19-84A8-6B556C6A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快速获取</a:t>
            </a:r>
            <a:r>
              <a:rPr lang="zh-CN" altLang="en-US" dirty="0">
                <a:highlight>
                  <a:srgbClr val="FFFF00"/>
                </a:highlight>
              </a:rPr>
              <a:t>反式橡胶制备</a:t>
            </a:r>
            <a:r>
              <a:rPr lang="en-US" altLang="zh-CN" dirty="0">
                <a:highlight>
                  <a:srgbClr val="FFFF00"/>
                </a:highlight>
              </a:rPr>
              <a:t>/</a:t>
            </a:r>
            <a:r>
              <a:rPr lang="zh-CN" altLang="en-US" dirty="0"/>
              <a:t>工艺信息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BD568-91E6-41AD-9165-9307504AA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 American Chemical Society.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AB9F0-8160-4C48-AA6C-229F2EB9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5B315-36B8-47FF-96C1-53531D9CF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" y="833483"/>
            <a:ext cx="7106813" cy="420762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6DB6A9-5849-419B-B382-9973880AF1BE}"/>
              </a:ext>
            </a:extLst>
          </p:cNvPr>
          <p:cNvSpPr/>
          <p:nvPr/>
        </p:nvSpPr>
        <p:spPr>
          <a:xfrm>
            <a:off x="507999" y="1654629"/>
            <a:ext cx="1124857" cy="362857"/>
          </a:xfrm>
          <a:prstGeom prst="rect">
            <a:avLst/>
          </a:prstGeom>
          <a:noFill/>
          <a:ln>
            <a:solidFill>
              <a:srgbClr val="FFC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5B962D-BCD6-4AD0-AA89-B99E30DC01F0}"/>
              </a:ext>
            </a:extLst>
          </p:cNvPr>
          <p:cNvSpPr/>
          <p:nvPr/>
        </p:nvSpPr>
        <p:spPr>
          <a:xfrm>
            <a:off x="507999" y="4310017"/>
            <a:ext cx="1393372" cy="731091"/>
          </a:xfrm>
          <a:prstGeom prst="rect">
            <a:avLst/>
          </a:prstGeom>
          <a:noFill/>
          <a:ln>
            <a:solidFill>
              <a:srgbClr val="FFC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443D0D-A634-4EFD-AA97-C9BB8CD2FDCC}"/>
              </a:ext>
            </a:extLst>
          </p:cNvPr>
          <p:cNvSpPr txBox="1"/>
          <p:nvPr/>
        </p:nvSpPr>
        <p:spPr>
          <a:xfrm>
            <a:off x="1814286" y="1654629"/>
            <a:ext cx="2954655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物质在文献中的研究角色为：制备，工艺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EFDD96-03FE-4082-859D-70D2DE4457DE}"/>
              </a:ext>
            </a:extLst>
          </p:cNvPr>
          <p:cNvSpPr txBox="1"/>
          <p:nvPr/>
        </p:nvSpPr>
        <p:spPr>
          <a:xfrm>
            <a:off x="2256971" y="4434114"/>
            <a:ext cx="1885516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快速用“</a:t>
            </a:r>
            <a:r>
              <a:rPr lang="en-US" altLang="zh-CN" sz="1200" dirty="0"/>
              <a:t>trans</a:t>
            </a:r>
            <a:r>
              <a:rPr lang="zh-CN" altLang="en-US" sz="1200" dirty="0"/>
              <a:t>”限定结果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68402677"/>
      </p:ext>
    </p:extLst>
  </p:cSld>
  <p:clrMapOvr>
    <a:masterClrMapping/>
  </p:clrMapOvr>
</p:sld>
</file>

<file path=ppt/theme/theme1.xml><?xml version="1.0" encoding="utf-8"?>
<a:theme xmlns:a="http://schemas.openxmlformats.org/drawingml/2006/main" name="cas_standard_2018">
  <a:themeElements>
    <a:clrScheme name="CAS">
      <a:dk1>
        <a:sysClr val="windowText" lastClr="000000"/>
      </a:dk1>
      <a:lt1>
        <a:sysClr val="window" lastClr="FFFFFF"/>
      </a:lt1>
      <a:dk2>
        <a:srgbClr val="005CAB"/>
      </a:dk2>
      <a:lt2>
        <a:srgbClr val="EEECE1"/>
      </a:lt2>
      <a:accent1>
        <a:srgbClr val="16468C"/>
      </a:accent1>
      <a:accent2>
        <a:srgbClr val="FDC82F"/>
      </a:accent2>
      <a:accent3>
        <a:srgbClr val="425563"/>
      </a:accent3>
      <a:accent4>
        <a:srgbClr val="861F41"/>
      </a:accent4>
      <a:accent5>
        <a:srgbClr val="165C7D"/>
      </a:accent5>
      <a:accent6>
        <a:srgbClr val="65327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S Presentation_External.potx" id="{67D1875C-3AC2-4828-B586-36436FF2EF36}" vid="{15F5D08A-D98B-44C7-9603-D2C8659F1D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56D68B941FB4EA302524692986669" ma:contentTypeVersion="13" ma:contentTypeDescription="Create a new document." ma:contentTypeScope="" ma:versionID="446afcfd13dd86f35a4c64e8e43901b1">
  <xsd:schema xmlns:xsd="http://www.w3.org/2001/XMLSchema" xmlns:xs="http://www.w3.org/2001/XMLSchema" xmlns:p="http://schemas.microsoft.com/office/2006/metadata/properties" xmlns:ns3="34cc14ea-6932-4b35-b9ab-73c7ab18efff" xmlns:ns4="238f710a-afeb-4789-9f3b-046b392c2f18" targetNamespace="http://schemas.microsoft.com/office/2006/metadata/properties" ma:root="true" ma:fieldsID="d2b9242dea7d74da922bb25f370ef2a8" ns3:_="" ns4:_="">
    <xsd:import namespace="34cc14ea-6932-4b35-b9ab-73c7ab18efff"/>
    <xsd:import namespace="238f710a-afeb-4789-9f3b-046b392c2f1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cc14ea-6932-4b35-b9ab-73c7ab18e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8f710a-afeb-4789-9f3b-046b392c2f1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2F6CE9-D43A-4854-B6E3-5955E8F1359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4cc14ea-6932-4b35-b9ab-73c7ab18efff"/>
    <ds:schemaRef ds:uri="http://purl.org/dc/terms/"/>
    <ds:schemaRef ds:uri="http://schemas.openxmlformats.org/package/2006/metadata/core-properties"/>
    <ds:schemaRef ds:uri="238f710a-afeb-4789-9f3b-046b392c2f1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8709AAB-75B1-405A-941E-40C54FCCFA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2ED1D8-DCF1-4DF5-8A06-6977A1F8E2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cc14ea-6932-4b35-b9ab-73c7ab18efff"/>
    <ds:schemaRef ds:uri="238f710a-afeb-4789-9f3b-046b392c2f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1683</Words>
  <Application>Microsoft Office PowerPoint</Application>
  <PresentationFormat>On-screen Show (16:9)</PresentationFormat>
  <Paragraphs>164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cas_standard_2018</vt:lpstr>
      <vt:lpstr>如何通过SciFindern  助力橡胶材料研发 </vt:lpstr>
      <vt:lpstr>提纲</vt:lpstr>
      <vt:lpstr>橡胶聚合反应和工艺——以“异戊二烯-丁二烯”共聚橡胶为例</vt:lpstr>
      <vt:lpstr>将结果集限定为：双组分，聚合物 </vt:lpstr>
      <vt:lpstr>限定物质为反应的产物，即聚合物的制备反应</vt:lpstr>
      <vt:lpstr>通过MethodsNow Synthesis快速获得经过人工标引的详细的合成方法 </vt:lpstr>
      <vt:lpstr>通过MethodsNow Synthesis快速获得经过人工标引的详细的合成方法 </vt:lpstr>
      <vt:lpstr>将结果集限定为：双组分，聚合物 </vt:lpstr>
      <vt:lpstr>快速获取反式橡胶制备/工艺信息 </vt:lpstr>
      <vt:lpstr>均为满足检索需求的结果 </vt:lpstr>
      <vt:lpstr>也可以在文献结果集中通过Concept检索快速概览各种包含“process”的关键术语，筛选文献</vt:lpstr>
      <vt:lpstr>总结</vt:lpstr>
      <vt:lpstr>提纲</vt:lpstr>
      <vt:lpstr>主题词检索 </vt:lpstr>
      <vt:lpstr>输入“preparation”，筛选文献结果集 </vt:lpstr>
      <vt:lpstr>可以继续输入tire（轮胎） </vt:lpstr>
      <vt:lpstr>符合检索需求 </vt:lpstr>
      <vt:lpstr>通过Concept，快速浏览文献高频词并筛选感兴趣的文献结果 </vt:lpstr>
      <vt:lpstr>通过文献获得物质 </vt:lpstr>
      <vt:lpstr>快速选择“uses”,“ polymer”（物质结果集中有应用的聚合物） </vt:lpstr>
      <vt:lpstr>筛选含硅的聚合物并获取相关反应 </vt:lpstr>
      <vt:lpstr>含硅聚合物制备反应 </vt:lpstr>
      <vt:lpstr>含硅聚合物修饰反应 </vt:lpstr>
      <vt:lpstr>PowerPoint Presentation</vt:lpstr>
      <vt:lpstr>总结 </vt:lpstr>
      <vt:lpstr>提纲</vt:lpstr>
      <vt:lpstr>聚合用稀土催化剂——方法一：文献检索 </vt:lpstr>
      <vt:lpstr>筛选文献，并通过文献获得物质 </vt:lpstr>
      <vt:lpstr>橡胶聚合用稀土催化剂 </vt:lpstr>
      <vt:lpstr>筛选物质结果集中包含金属的催化剂 </vt:lpstr>
      <vt:lpstr>用结构编辑器筛选包含La元素的物质 </vt:lpstr>
      <vt:lpstr>如何制备这些催化剂 </vt:lpstr>
      <vt:lpstr>聚合用稀土催化剂——方法二：文本+结构联合检索 </vt:lpstr>
      <vt:lpstr>用concept筛选重要技术术语 </vt:lpstr>
      <vt:lpstr>文献信息详情 </vt:lpstr>
      <vt:lpstr>查看专利结果 </vt:lpstr>
      <vt:lpstr>通过PatentPak，快速辨析专利中各种添加剂/助剂信息 </vt:lpstr>
      <vt:lpstr>总结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Cyrene Qian</dc:creator>
  <cp:lastModifiedBy>Qian, Cyrene X</cp:lastModifiedBy>
  <cp:revision>9</cp:revision>
  <dcterms:created xsi:type="dcterms:W3CDTF">2020-09-30T01:43:07Z</dcterms:created>
  <dcterms:modified xsi:type="dcterms:W3CDTF">2020-11-30T08:56:31Z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0x01010070F56D68B941FB4EA302524692986669</vt:lpwstr>
  </property>
</Properties>
</file>